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424" r:id="rId2"/>
    <p:sldId id="256" r:id="rId3"/>
    <p:sldId id="398" r:id="rId4"/>
    <p:sldId id="260" r:id="rId5"/>
    <p:sldId id="261" r:id="rId6"/>
    <p:sldId id="263" r:id="rId7"/>
    <p:sldId id="264" r:id="rId8"/>
    <p:sldId id="265" r:id="rId9"/>
    <p:sldId id="268" r:id="rId10"/>
    <p:sldId id="269" r:id="rId11"/>
    <p:sldId id="270" r:id="rId12"/>
    <p:sldId id="272" r:id="rId13"/>
    <p:sldId id="417" r:id="rId14"/>
    <p:sldId id="273" r:id="rId15"/>
    <p:sldId id="274" r:id="rId16"/>
    <p:sldId id="275" r:id="rId17"/>
    <p:sldId id="276" r:id="rId18"/>
    <p:sldId id="278" r:id="rId19"/>
    <p:sldId id="279" r:id="rId20"/>
    <p:sldId id="395" r:id="rId21"/>
    <p:sldId id="397" r:id="rId22"/>
    <p:sldId id="281" r:id="rId23"/>
    <p:sldId id="283" r:id="rId24"/>
    <p:sldId id="284" r:id="rId25"/>
    <p:sldId id="285" r:id="rId26"/>
    <p:sldId id="286" r:id="rId27"/>
    <p:sldId id="287" r:id="rId28"/>
    <p:sldId id="289" r:id="rId29"/>
    <p:sldId id="418" r:id="rId30"/>
    <p:sldId id="353" r:id="rId31"/>
    <p:sldId id="355" r:id="rId32"/>
    <p:sldId id="419" r:id="rId33"/>
    <p:sldId id="354" r:id="rId34"/>
    <p:sldId id="292" r:id="rId35"/>
    <p:sldId id="293" r:id="rId36"/>
    <p:sldId id="294" r:id="rId37"/>
    <p:sldId id="356" r:id="rId38"/>
    <p:sldId id="295" r:id="rId39"/>
    <p:sldId id="399" r:id="rId40"/>
    <p:sldId id="296" r:id="rId41"/>
    <p:sldId id="357" r:id="rId42"/>
    <p:sldId id="297" r:id="rId43"/>
    <p:sldId id="298" r:id="rId44"/>
    <p:sldId id="299" r:id="rId45"/>
    <p:sldId id="300" r:id="rId46"/>
    <p:sldId id="302" r:id="rId47"/>
    <p:sldId id="421" r:id="rId48"/>
    <p:sldId id="358" r:id="rId49"/>
    <p:sldId id="359" r:id="rId50"/>
    <p:sldId id="361" r:id="rId51"/>
    <p:sldId id="422" r:id="rId52"/>
    <p:sldId id="362" r:id="rId53"/>
    <p:sldId id="364" r:id="rId54"/>
    <p:sldId id="308" r:id="rId55"/>
    <p:sldId id="316" r:id="rId56"/>
    <p:sldId id="317" r:id="rId57"/>
    <p:sldId id="318" r:id="rId58"/>
    <p:sldId id="320" r:id="rId59"/>
    <p:sldId id="321" r:id="rId60"/>
    <p:sldId id="322" r:id="rId61"/>
    <p:sldId id="324" r:id="rId62"/>
    <p:sldId id="337" r:id="rId63"/>
    <p:sldId id="338" r:id="rId64"/>
    <p:sldId id="339" r:id="rId65"/>
    <p:sldId id="341" r:id="rId66"/>
    <p:sldId id="343" r:id="rId67"/>
    <p:sldId id="369" r:id="rId68"/>
    <p:sldId id="344" r:id="rId69"/>
    <p:sldId id="346" r:id="rId70"/>
    <p:sldId id="347" r:id="rId71"/>
    <p:sldId id="348" r:id="rId72"/>
    <p:sldId id="426" r:id="rId73"/>
    <p:sldId id="427" r:id="rId74"/>
    <p:sldId id="428" r:id="rId75"/>
    <p:sldId id="425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165" autoAdjust="0"/>
  </p:normalViewPr>
  <p:slideViewPr>
    <p:cSldViewPr>
      <p:cViewPr>
        <p:scale>
          <a:sx n="69" d="100"/>
          <a:sy n="69" d="100"/>
        </p:scale>
        <p:origin x="-141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F6774-8385-4153-BB46-6BC16EB4B664}" type="datetimeFigureOut">
              <a:rPr lang="en-IN" smtClean="0"/>
              <a:pPr/>
              <a:t>12-10-2015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7004D-A880-4A6D-B669-BCD6563A193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0659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6365C8-34E2-45CD-8B43-89B21B860BAB}" type="slidenum">
              <a:rPr lang="en-US">
                <a:solidFill>
                  <a:prstClr val="black"/>
                </a:solidFill>
              </a:rPr>
              <a:pPr eaLnBrk="1" hangingPunct="1"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011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C3B10D1-62EB-4BCE-A64D-87A32F08C841}" type="slidenum">
              <a:rPr lang="en-US" sz="1200" smtClean="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7B679D3-8151-4ECE-A420-0C540A5A0C9A}" type="slidenum">
              <a:rPr lang="en-US" smtClean="0"/>
              <a:pPr eaLnBrk="1" hangingPunct="1"/>
              <a:t>75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743200"/>
            <a:ext cx="7543800" cy="33528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6600" b="1" dirty="0">
                <a:latin typeface="+mj-lt"/>
                <a:ea typeface="Arial Unicode MS" pitchFamily="34" charset="-128"/>
                <a:cs typeface="Aharoni" pitchFamily="2" charset="-79"/>
              </a:rPr>
              <a:t> How to </a:t>
            </a:r>
            <a:r>
              <a:rPr lang="en-US" sz="6600" b="1" dirty="0" smtClean="0">
                <a:latin typeface="+mj-lt"/>
                <a:ea typeface="Arial Unicode MS" pitchFamily="34" charset="-128"/>
                <a:cs typeface="Aharoni" pitchFamily="2" charset="-79"/>
              </a:rPr>
              <a:t>Submit Bid for a Tender </a:t>
            </a:r>
            <a:endParaRPr lang="en-US" sz="6600" b="1" dirty="0">
              <a:latin typeface="+mj-lt"/>
              <a:ea typeface="Arial Unicode MS" pitchFamily="34" charset="-128"/>
              <a:cs typeface="Aharoni" pitchFamily="2" charset="-79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549275"/>
            <a:ext cx="7086600" cy="2016125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STEP BY STEP </a:t>
            </a:r>
            <a:b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</a:b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Guide </a:t>
            </a:r>
            <a:r>
              <a:rPr lang="en-US" sz="6600" b="1" dirty="0" smtClean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On</a:t>
            </a:r>
            <a:endParaRPr lang="en-US" sz="6600" b="1" dirty="0">
              <a:solidFill>
                <a:schemeClr val="tx1"/>
              </a:solidFill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296025"/>
            <a:ext cx="609600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E4698D5-B0B2-4D30-826D-8A029057E251}" type="slidenum">
              <a:rPr lang="en-US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47963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/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5486400" y="1371600"/>
            <a:ext cx="2362200" cy="900545"/>
          </a:xfrm>
          <a:prstGeom prst="wedgeRoundRectCallout">
            <a:avLst>
              <a:gd name="adj1" fmla="val 63605"/>
              <a:gd name="adj2" fmla="val 19960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Click on </a:t>
            </a:r>
            <a:r>
              <a:rPr lang="en-US" dirty="0" smtClean="0"/>
              <a:t>‘</a:t>
            </a:r>
            <a:r>
              <a:rPr lang="en-US" b="1" dirty="0" smtClean="0"/>
              <a:t>View</a:t>
            </a:r>
            <a:r>
              <a:rPr lang="en-US" dirty="0" smtClean="0"/>
              <a:t>’ icon </a:t>
            </a:r>
            <a:r>
              <a:rPr lang="en-IN" dirty="0"/>
              <a:t>to view the details of a particular tender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800600" y="1676400"/>
            <a:ext cx="2964872" cy="1219200"/>
          </a:xfrm>
          <a:prstGeom prst="wedgeRoundRectCallout">
            <a:avLst>
              <a:gd name="adj1" fmla="val 58070"/>
              <a:gd name="adj2" fmla="val 1041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Checkbox and then Click on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Save Button 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add Tender to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en-US" sz="1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My Tenders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  for Bid Submission</a:t>
            </a:r>
            <a:endParaRPr lang="en-US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4038600" y="1219200"/>
            <a:ext cx="2971800" cy="609600"/>
          </a:xfrm>
          <a:prstGeom prst="wedgeRoundRectCallout">
            <a:avLst>
              <a:gd name="adj1" fmla="val -41690"/>
              <a:gd name="adj2" fmla="val 10130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4017818" y="1219201"/>
            <a:ext cx="3041072" cy="609600"/>
          </a:xfrm>
          <a:prstGeom prst="wedgeRoundRectCallout">
            <a:avLst>
              <a:gd name="adj1" fmla="val -41586"/>
              <a:gd name="adj2" fmla="val 10344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dirty="0"/>
              <a:t>Acknowledgement </a:t>
            </a:r>
            <a:r>
              <a:rPr lang="en-IN" dirty="0" smtClean="0"/>
              <a:t>for tender set as favourite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Rounded Rectangular Callout 1"/>
          <p:cNvSpPr>
            <a:spLocks/>
          </p:cNvSpPr>
          <p:nvPr/>
        </p:nvSpPr>
        <p:spPr>
          <a:xfrm>
            <a:off x="2105891" y="1676400"/>
            <a:ext cx="2438400" cy="595745"/>
          </a:xfrm>
          <a:prstGeom prst="wedgeRoundRectCallout">
            <a:avLst>
              <a:gd name="adj1" fmla="val -96339"/>
              <a:gd name="adj2" fmla="val 11042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Click </a:t>
            </a:r>
            <a:r>
              <a:rPr lang="en-US" dirty="0" smtClean="0"/>
              <a:t>on My Tenders to submit bid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-508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>
            <a:spLocks/>
          </p:cNvSpPr>
          <p:nvPr/>
        </p:nvSpPr>
        <p:spPr>
          <a:xfrm>
            <a:off x="2514600" y="4114800"/>
            <a:ext cx="2202872" cy="1052945"/>
          </a:xfrm>
          <a:prstGeom prst="wedgeRoundRectCallout">
            <a:avLst>
              <a:gd name="adj1" fmla="val -10731"/>
              <a:gd name="adj2" fmla="val -9240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List of Tenders moved from </a:t>
            </a:r>
            <a:r>
              <a:rPr lang="en-US" dirty="0" smtClean="0"/>
              <a:t>‘</a:t>
            </a:r>
            <a:r>
              <a:rPr lang="en-US" b="1" dirty="0" smtClean="0"/>
              <a:t>Search </a:t>
            </a:r>
            <a:r>
              <a:rPr lang="en-US" b="1" dirty="0"/>
              <a:t>Active </a:t>
            </a:r>
            <a:r>
              <a:rPr lang="en-US" b="1" dirty="0" smtClean="0"/>
              <a:t>Tenders’</a:t>
            </a:r>
            <a:endParaRPr lang="en-US" b="1" dirty="0"/>
          </a:p>
        </p:txBody>
      </p:sp>
      <p:sp>
        <p:nvSpPr>
          <p:cNvPr id="10" name="Rounded Rectangular Callout 9"/>
          <p:cNvSpPr>
            <a:spLocks/>
          </p:cNvSpPr>
          <p:nvPr/>
        </p:nvSpPr>
        <p:spPr>
          <a:xfrm>
            <a:off x="5181600" y="4100945"/>
            <a:ext cx="2798617" cy="1066800"/>
          </a:xfrm>
          <a:prstGeom prst="wedgeRoundRectCallout">
            <a:avLst>
              <a:gd name="adj1" fmla="val 32415"/>
              <a:gd name="adj2" fmla="val -7732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Click on </a:t>
            </a:r>
            <a:r>
              <a:rPr lang="en-US" dirty="0" smtClean="0"/>
              <a:t>‘</a:t>
            </a:r>
            <a:r>
              <a:rPr lang="en-US" b="1" dirty="0" smtClean="0"/>
              <a:t>View</a:t>
            </a:r>
            <a:r>
              <a:rPr lang="en-US" dirty="0" smtClean="0"/>
              <a:t>’ icon </a:t>
            </a:r>
            <a:r>
              <a:rPr lang="en-IN" dirty="0" smtClean="0"/>
              <a:t>to </a:t>
            </a:r>
            <a:r>
              <a:rPr lang="en-IN" dirty="0"/>
              <a:t>view the details of a particular </a:t>
            </a:r>
            <a:r>
              <a:rPr lang="en-IN" dirty="0" smtClean="0"/>
              <a:t>tender and start the Bid Submission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038600" y="1600200"/>
            <a:ext cx="2517775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Tender Details Page 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886200" y="1676400"/>
            <a:ext cx="2517775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Tender Details Page 2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724400" y="838200"/>
            <a:ext cx="2517775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Tender Details Page 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421959" y="324433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990600" y="2895600"/>
            <a:ext cx="2202872" cy="914400"/>
          </a:xfrm>
          <a:prstGeom prst="wedgeRoundRectCallout">
            <a:avLst>
              <a:gd name="adj1" fmla="val 78971"/>
              <a:gd name="adj2" fmla="val 113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/>
              <a:t>Click on </a:t>
            </a:r>
            <a:r>
              <a:rPr lang="en-US" sz="1700" dirty="0" smtClean="0"/>
              <a:t>BOQ link </a:t>
            </a:r>
            <a:r>
              <a:rPr lang="en-US" sz="1700" dirty="0"/>
              <a:t>to download </a:t>
            </a:r>
            <a:r>
              <a:rPr lang="en-US" sz="1700" dirty="0" smtClean="0"/>
              <a:t> &amp; enter quote</a:t>
            </a:r>
            <a:endParaRPr lang="en-US" sz="17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191000" y="685800"/>
            <a:ext cx="2517775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Tender Details Page 4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02272" y="4724400"/>
            <a:ext cx="6069555" cy="1676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L="342900" indent="-342900"/>
            <a:r>
              <a:rPr lang="en-US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NOTE:-    </a:t>
            </a:r>
            <a:endParaRPr lang="en-US" sz="1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 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Download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all the documents pertaining to this Tender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in your computer</a:t>
            </a:r>
          </a:p>
          <a:p>
            <a:pPr marL="342900" indent="-342900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not rename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BOQ_XXXX.xls</a:t>
            </a:r>
          </a:p>
          <a:p>
            <a:pPr marL="342900" indent="-342900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Keep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ready all the required documents in the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required format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bid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submission.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6096000" y="5334000"/>
            <a:ext cx="1981200" cy="699654"/>
          </a:xfrm>
          <a:prstGeom prst="wedgeRoundRectCallout">
            <a:avLst>
              <a:gd name="adj1" fmla="val 12491"/>
              <a:gd name="adj2" fmla="val 1145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Save file to your computer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257800" y="3141237"/>
            <a:ext cx="1981200" cy="512653"/>
          </a:xfrm>
          <a:prstGeom prst="wedgeRoundRectCallout">
            <a:avLst>
              <a:gd name="adj1" fmla="val 86886"/>
              <a:gd name="adj2" fmla="val -1338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eProcure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209800" y="5257800"/>
            <a:ext cx="54864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b="1" dirty="0" smtClean="0"/>
              <a:t>GO TO HOME PAGE OF CPP PORTAL WITH </a:t>
            </a:r>
          </a:p>
          <a:p>
            <a:pPr algn="ctr">
              <a:defRPr/>
            </a:pPr>
            <a:r>
              <a:rPr lang="en-US" sz="2000" b="1" dirty="0" smtClean="0"/>
              <a:t>URL -</a:t>
            </a:r>
            <a:r>
              <a:rPr lang="en-US" sz="2000" b="1" dirty="0" smtClean="0">
                <a:solidFill>
                  <a:srgbClr val="FF0000"/>
                </a:solidFill>
              </a:rPr>
              <a:t>http://eprocure.gov.in 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3663" b="5698"/>
          <a:stretch/>
        </p:blipFill>
        <p:spPr bwMode="auto">
          <a:xfrm>
            <a:off x="0" y="-34636"/>
            <a:ext cx="9144000" cy="689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676400" y="1905000"/>
            <a:ext cx="1752600" cy="810491"/>
          </a:xfrm>
          <a:prstGeom prst="wedgeRoundRectCallout">
            <a:avLst>
              <a:gd name="adj1" fmla="val -66628"/>
              <a:gd name="adj2" fmla="val 7452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Enter Bidder Name</a:t>
            </a:r>
            <a:endParaRPr lang="en-US" sz="1700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324600" y="4038600"/>
            <a:ext cx="1752600" cy="810491"/>
          </a:xfrm>
          <a:prstGeom prst="wedgeRoundRectCallout">
            <a:avLst>
              <a:gd name="adj1" fmla="val -119593"/>
              <a:gd name="adj2" fmla="val 7623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Enter Unit Rates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4158" b="5313"/>
          <a:stretch/>
        </p:blipFill>
        <p:spPr bwMode="auto">
          <a:xfrm>
            <a:off x="-13856" y="0"/>
            <a:ext cx="91578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96000" y="4191000"/>
            <a:ext cx="2507672" cy="810491"/>
          </a:xfrm>
          <a:prstGeom prst="wedgeRoundRectCallout">
            <a:avLst>
              <a:gd name="adj1" fmla="val -57989"/>
              <a:gd name="adj2" fmla="val 984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Total Amount Calculated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731" r="4546"/>
          <a:stretch/>
        </p:blipFill>
        <p:spPr bwMode="auto">
          <a:xfrm>
            <a:off x="0" y="0"/>
            <a:ext cx="93656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248400" y="4953000"/>
            <a:ext cx="1752600" cy="762000"/>
          </a:xfrm>
          <a:prstGeom prst="wedgeRoundRectCallout">
            <a:avLst>
              <a:gd name="adj1" fmla="val 17874"/>
              <a:gd name="adj2" fmla="val 1501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Save File to the Local computer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85800" y="3581400"/>
            <a:ext cx="2507672" cy="810491"/>
          </a:xfrm>
          <a:prstGeom prst="wedgeRoundRectCallout">
            <a:avLst>
              <a:gd name="adj1" fmla="val 68530"/>
              <a:gd name="adj2" fmla="val -2632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/>
              <a:t>Click </a:t>
            </a:r>
            <a:r>
              <a:rPr lang="en-US" sz="1700" dirty="0" smtClean="0"/>
              <a:t>on Links to Download the Documents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096000" y="4648200"/>
            <a:ext cx="2209800" cy="699654"/>
          </a:xfrm>
          <a:prstGeom prst="wedgeRoundRectCallout">
            <a:avLst>
              <a:gd name="adj1" fmla="val 12491"/>
              <a:gd name="adj2" fmla="val 1145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sz="1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Proceed for bid submission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228600" y="5517573"/>
            <a:ext cx="2015836" cy="1143000"/>
          </a:xfrm>
          <a:prstGeom prst="wedgeRoundRectCallout">
            <a:avLst>
              <a:gd name="adj1" fmla="val 56378"/>
              <a:gd name="adj2" fmla="val -1815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Select </a:t>
            </a:r>
            <a:r>
              <a:rPr lang="en-US" sz="1700" dirty="0"/>
              <a:t>I Agree Radio Button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 for</a:t>
            </a:r>
            <a:r>
              <a:rPr lang="en-US" sz="1700" b="1" dirty="0" smtClean="0"/>
              <a:t> eTender Portal User Agreement</a:t>
            </a:r>
            <a:endParaRPr lang="en-US" sz="17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0" y="872837"/>
            <a:ext cx="3283528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L="342900" indent="-342900"/>
            <a:r>
              <a:rPr lang="en-IN" sz="2000" b="1" dirty="0" smtClean="0"/>
              <a:t>Read </a:t>
            </a:r>
            <a:r>
              <a:rPr lang="en-IN" sz="2000" b="1" dirty="0"/>
              <a:t>the Terms </a:t>
            </a:r>
            <a:r>
              <a:rPr lang="en-IN" sz="2000" b="1" dirty="0" smtClean="0"/>
              <a:t>&amp; </a:t>
            </a:r>
            <a:r>
              <a:rPr lang="en-IN" sz="2000" b="1" dirty="0"/>
              <a:t>Conditions</a:t>
            </a:r>
            <a:endParaRPr lang="en-US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6096000" y="5867400"/>
            <a:ext cx="1787236" cy="796636"/>
          </a:xfrm>
          <a:prstGeom prst="wedgeRoundRectCallout">
            <a:avLst>
              <a:gd name="adj1" fmla="val 56378"/>
              <a:gd name="adj2" fmla="val 1315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</a:t>
            </a:r>
            <a:r>
              <a:rPr lang="en-US" sz="1700" dirty="0"/>
              <a:t>on Next 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685800" y="5410200"/>
            <a:ext cx="2244436" cy="955963"/>
          </a:xfrm>
          <a:prstGeom prst="wedgeRoundRectCallout">
            <a:avLst>
              <a:gd name="adj1" fmla="val 39123"/>
              <a:gd name="adj2" fmla="val -17844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Check the profile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update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information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here</a:t>
            </a:r>
            <a:endParaRPr lang="en-US" sz="1700" b="1" dirty="0"/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6989618" y="4800600"/>
            <a:ext cx="1787236" cy="796636"/>
          </a:xfrm>
          <a:prstGeom prst="wedgeRoundRectCallout">
            <a:avLst>
              <a:gd name="adj1" fmla="val 18393"/>
              <a:gd name="adj2" fmla="val 9663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</a:t>
            </a:r>
            <a:r>
              <a:rPr lang="en-US" sz="1700" dirty="0"/>
              <a:t>on Next 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181600" y="4343400"/>
            <a:ext cx="1905000" cy="727363"/>
          </a:xfrm>
          <a:prstGeom prst="wedgeRoundRectCallout">
            <a:avLst>
              <a:gd name="adj1" fmla="val -49766"/>
              <a:gd name="adj2" fmla="val 679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Instrument Type </a:t>
            </a:r>
            <a:endParaRPr lang="en-US" sz="17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95800" y="1828800"/>
            <a:ext cx="2816225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Tender Fee  Details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029200" y="2895600"/>
            <a:ext cx="1406236" cy="727363"/>
          </a:xfrm>
          <a:prstGeom prst="wedgeRoundRectCallout">
            <a:avLst>
              <a:gd name="adj1" fmla="val -40899"/>
              <a:gd name="adj2" fmla="val 10222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Instrument Number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816" r="458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05400" y="1905000"/>
            <a:ext cx="1828800" cy="1143000"/>
          </a:xfrm>
          <a:prstGeom prst="wedgeRoundRectCallout">
            <a:avLst>
              <a:gd name="adj1" fmla="val 70444"/>
              <a:gd name="adj2" fmla="val -807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IN" b="1" dirty="0" smtClean="0"/>
              <a:t>Bidder</a:t>
            </a:r>
            <a:r>
              <a:rPr lang="en-IN" dirty="0" smtClean="0"/>
              <a:t> </a:t>
            </a:r>
            <a:r>
              <a:rPr lang="en-US" dirty="0" smtClean="0"/>
              <a:t>logs in using login ID and Password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9" y="5857893"/>
            <a:ext cx="4429156" cy="500066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en-US" sz="1400" b="1" dirty="0">
                <a:latin typeface="Georgia" pitchFamily="18" charset="0"/>
                <a:cs typeface="Times New Roman" pitchFamily="18" charset="0"/>
              </a:rPr>
              <a:t>Bid </a:t>
            </a:r>
            <a:r>
              <a:rPr lang="en-US" sz="1400" b="1" dirty="0" smtClean="0">
                <a:latin typeface="Georgia" pitchFamily="18" charset="0"/>
                <a:cs typeface="Times New Roman" pitchFamily="18" charset="0"/>
              </a:rPr>
              <a:t> Submission Process </a:t>
            </a:r>
            <a:r>
              <a:rPr lang="en-US" sz="1400" b="1" dirty="0">
                <a:latin typeface="Georgia" pitchFamily="18" charset="0"/>
                <a:cs typeface="Times New Roman" pitchFamily="18" charset="0"/>
              </a:rPr>
              <a:t>Begins</a:t>
            </a:r>
            <a:endParaRPr lang="en-IN" sz="1400" b="1" dirty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105400" y="2667000"/>
            <a:ext cx="1406236" cy="727363"/>
          </a:xfrm>
          <a:prstGeom prst="wedgeRoundRectCallout">
            <a:avLst>
              <a:gd name="adj1" fmla="val -36958"/>
              <a:gd name="adj2" fmla="val 1479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Issued  Date 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943600" y="4419600"/>
            <a:ext cx="1406236" cy="727363"/>
          </a:xfrm>
          <a:prstGeom prst="wedgeRoundRectCallout">
            <a:avLst>
              <a:gd name="adj1" fmla="val -93116"/>
              <a:gd name="adj2" fmla="val -6539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Expiry Date 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334000" y="2743200"/>
            <a:ext cx="2590800" cy="727363"/>
          </a:xfrm>
          <a:prstGeom prst="wedgeRoundRectCallout">
            <a:avLst>
              <a:gd name="adj1" fmla="val -4101"/>
              <a:gd name="adj2" fmla="val 10793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Amount &amp; Issuer Bank Details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>
            <a:spLocks/>
          </p:cNvSpPr>
          <p:nvPr/>
        </p:nvSpPr>
        <p:spPr>
          <a:xfrm>
            <a:off x="7467600" y="4038600"/>
            <a:ext cx="1558636" cy="645498"/>
          </a:xfrm>
          <a:prstGeom prst="wedgeRoundRectCallout">
            <a:avLst>
              <a:gd name="adj1" fmla="val 13246"/>
              <a:gd name="adj2" fmla="val 6859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2327564" y="6019801"/>
            <a:ext cx="2244436" cy="609600"/>
          </a:xfrm>
          <a:prstGeom prst="wedgeRoundRectCallout">
            <a:avLst>
              <a:gd name="adj1" fmla="val -12729"/>
              <a:gd name="adj2" fmla="val -1040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Details added to Fee Details List</a:t>
            </a:r>
            <a:endParaRPr lang="en-US" sz="1700" dirty="0"/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4800600" y="6513945"/>
            <a:ext cx="2660072" cy="304800"/>
          </a:xfrm>
          <a:prstGeom prst="wedgeRoundRectCallout">
            <a:avLst>
              <a:gd name="adj1" fmla="val 77818"/>
              <a:gd name="adj2" fmla="val -653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on Next Button</a:t>
            </a:r>
            <a:endParaRPr lang="en-US" sz="1700" dirty="0"/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4267200" y="4343400"/>
            <a:ext cx="2590800" cy="609600"/>
          </a:xfrm>
          <a:prstGeom prst="wedgeRoundRectCallout">
            <a:avLst>
              <a:gd name="adj1" fmla="val 79863"/>
              <a:gd name="adj2" fmla="val 1460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700" dirty="0"/>
              <a:t>Click here to Edit Tender</a:t>
            </a:r>
          </a:p>
          <a:p>
            <a:r>
              <a:rPr lang="en-IN" sz="1700" dirty="0"/>
              <a:t>fee details if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3657600" y="3416300"/>
            <a:ext cx="2244436" cy="955963"/>
          </a:xfrm>
          <a:prstGeom prst="wedgeRoundRectCallout">
            <a:avLst>
              <a:gd name="adj1" fmla="val 14432"/>
              <a:gd name="adj2" fmla="val -6539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Yes If you are Exempted from EMD Fee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858000" y="2971800"/>
            <a:ext cx="2092036" cy="651163"/>
          </a:xfrm>
          <a:prstGeom prst="wedgeRoundRectCallout">
            <a:avLst>
              <a:gd name="adj1" fmla="val -74814"/>
              <a:gd name="adj2" fmla="val 356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EMD Exemption Type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/>
          </p:cNvSpPr>
          <p:nvPr/>
        </p:nvSpPr>
        <p:spPr>
          <a:xfrm>
            <a:off x="6477000" y="3205431"/>
            <a:ext cx="2092036" cy="651163"/>
          </a:xfrm>
          <a:prstGeom prst="wedgeRoundRectCallout">
            <a:avLst>
              <a:gd name="adj1" fmla="val -74814"/>
              <a:gd name="adj2" fmla="val 356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Percentage/amount</a:t>
            </a:r>
            <a:endParaRPr lang="en-US" sz="17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629400" y="3240067"/>
            <a:ext cx="2092036" cy="651163"/>
          </a:xfrm>
          <a:prstGeom prst="wedgeRoundRectCallout">
            <a:avLst>
              <a:gd name="adj1" fmla="val -80774"/>
              <a:gd name="adj2" fmla="val 207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the Percentage/Amount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267200" y="1371600"/>
            <a:ext cx="2244436" cy="955963"/>
          </a:xfrm>
          <a:prstGeom prst="wedgeRoundRectCallout">
            <a:avLst>
              <a:gd name="adj1" fmla="val 27394"/>
              <a:gd name="adj2" fmla="val 7808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Total amount you have to Pay after Exemption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648200" y="4800600"/>
            <a:ext cx="2473036" cy="955963"/>
          </a:xfrm>
          <a:prstGeom prst="wedgeRoundRectCallout">
            <a:avLst>
              <a:gd name="adj1" fmla="val 46613"/>
              <a:gd name="adj2" fmla="val -8133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on Browse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Icon to add Exemption Certificate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83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343400" y="4634345"/>
            <a:ext cx="1752600" cy="762000"/>
          </a:xfrm>
          <a:prstGeom prst="wedgeRoundRectCallout">
            <a:avLst>
              <a:gd name="adj1" fmla="val 24989"/>
              <a:gd name="adj2" fmla="val -917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Run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1676400" y="4634345"/>
            <a:ext cx="1752600" cy="762000"/>
          </a:xfrm>
          <a:prstGeom prst="wedgeRoundRectCallout">
            <a:avLst>
              <a:gd name="adj1" fmla="val 24989"/>
              <a:gd name="adj2" fmla="val -917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the Checkbox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3810000" y="5237017"/>
            <a:ext cx="2625436" cy="630383"/>
          </a:xfrm>
          <a:prstGeom prst="wedgeRoundRectCallout">
            <a:avLst>
              <a:gd name="adj1" fmla="val 13197"/>
              <a:gd name="adj2" fmla="val -10476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lick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Open Button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457197" y="2438400"/>
            <a:ext cx="2050473" cy="630383"/>
          </a:xfrm>
          <a:prstGeom prst="wedgeRoundRectCallout">
            <a:avLst>
              <a:gd name="adj1" fmla="val 62346"/>
              <a:gd name="adj2" fmla="val 3589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Exemption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ertificate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638800" y="4800600"/>
            <a:ext cx="1676400" cy="1048266"/>
          </a:xfrm>
          <a:prstGeom prst="wedgeRoundRectCallout">
            <a:avLst>
              <a:gd name="adj1" fmla="val 48313"/>
              <a:gd name="adj2" fmla="val -8043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Click on the Icon  to digitally  sign the file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479631" y="324433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1731818" y="4572000"/>
            <a:ext cx="2286000" cy="762000"/>
          </a:xfrm>
          <a:prstGeom prst="wedgeRoundRectCallout">
            <a:avLst>
              <a:gd name="adj1" fmla="val 64989"/>
              <a:gd name="adj2" fmla="val -917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DSC Password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3997036" y="5562600"/>
            <a:ext cx="2286000" cy="762000"/>
          </a:xfrm>
          <a:prstGeom prst="wedgeRoundRectCallout">
            <a:avLst>
              <a:gd name="adj1" fmla="val -5314"/>
              <a:gd name="adj2" fmla="val -1262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OK Button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2895600" y="3479800"/>
            <a:ext cx="1406236" cy="727363"/>
          </a:xfrm>
          <a:prstGeom prst="wedgeRoundRectCallout">
            <a:avLst>
              <a:gd name="adj1" fmla="val 60579"/>
              <a:gd name="adj2" fmla="val -3873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Ok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543800" y="4114800"/>
            <a:ext cx="1406236" cy="727363"/>
          </a:xfrm>
          <a:prstGeom prst="wedgeRoundRectCallout">
            <a:avLst>
              <a:gd name="adj1" fmla="val -11342"/>
              <a:gd name="adj2" fmla="val 774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Next Button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953000" y="3200400"/>
            <a:ext cx="1655618" cy="838200"/>
          </a:xfrm>
          <a:prstGeom prst="wedgeRoundRectCallout">
            <a:avLst>
              <a:gd name="adj1" fmla="val -37380"/>
              <a:gd name="adj2" fmla="val 692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Instrument Type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52600" y="5181600"/>
            <a:ext cx="5517105" cy="74121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L="342900" indent="-342900"/>
            <a:r>
              <a:rPr lang="en-US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NOTE:-    </a:t>
            </a:r>
            <a:endParaRPr lang="en-US" sz="1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EMD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amount can be paid more than the required amount.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05400" y="3124200"/>
            <a:ext cx="1828800" cy="533400"/>
          </a:xfrm>
          <a:prstGeom prst="wedgeRoundRectCallout">
            <a:avLst>
              <a:gd name="adj1" fmla="val -49888"/>
              <a:gd name="adj2" fmla="val 15757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Instrument Number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105400" y="3352800"/>
            <a:ext cx="1655618" cy="838200"/>
          </a:xfrm>
          <a:prstGeom prst="wedgeRoundRectCallout">
            <a:avLst>
              <a:gd name="adj1" fmla="val -37380"/>
              <a:gd name="adj2" fmla="val 692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Instrument Issued Date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05400" y="3352800"/>
            <a:ext cx="1655618" cy="838200"/>
          </a:xfrm>
          <a:prstGeom prst="wedgeRoundRectCallout">
            <a:avLst>
              <a:gd name="adj1" fmla="val -37380"/>
              <a:gd name="adj2" fmla="val 692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Instrument Expiry Date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1905000" y="5715000"/>
            <a:ext cx="6691331" cy="9144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Georgia" pitchFamily="18" charset="0"/>
                <a:cs typeface="Times New Roman" pitchFamily="18" charset="0"/>
              </a:rPr>
              <a:t>Physically 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insert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the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eToken/Smartcard containing DSC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into the system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before clicking on Login Button.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When prompted enter the DSC PIN also.</a:t>
            </a: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1288473" y="4457700"/>
            <a:ext cx="1981200" cy="685800"/>
          </a:xfrm>
          <a:prstGeom prst="wedgeRoundRectCallout">
            <a:avLst>
              <a:gd name="adj1" fmla="val 12622"/>
              <a:gd name="adj2" fmla="val -7729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 Login Button using DSC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495800" y="3048000"/>
            <a:ext cx="2265218" cy="762000"/>
          </a:xfrm>
          <a:prstGeom prst="wedgeRoundRectCallout">
            <a:avLst>
              <a:gd name="adj1" fmla="val 38643"/>
              <a:gd name="adj2" fmla="val 7917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Amount &amp; Issuer Bank Details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010400" y="5334000"/>
            <a:ext cx="1655618" cy="914400"/>
          </a:xfrm>
          <a:prstGeom prst="wedgeRoundRectCallout">
            <a:avLst>
              <a:gd name="adj1" fmla="val 20361"/>
              <a:gd name="adj2" fmla="val -6173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Save Button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327564" y="6019801"/>
            <a:ext cx="2244436" cy="609600"/>
          </a:xfrm>
          <a:prstGeom prst="wedgeRoundRectCallout">
            <a:avLst>
              <a:gd name="adj1" fmla="val -12729"/>
              <a:gd name="adj2" fmla="val -1040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EMD Fee </a:t>
            </a:r>
            <a:r>
              <a:rPr lang="en-US" sz="1700" dirty="0"/>
              <a:t>D</a:t>
            </a:r>
            <a:r>
              <a:rPr lang="en-US" sz="1700" dirty="0" smtClean="0"/>
              <a:t>etails </a:t>
            </a:r>
            <a:r>
              <a:rPr lang="en-US" sz="1700" dirty="0"/>
              <a:t>are  saved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029200" y="4343400"/>
            <a:ext cx="2244436" cy="609600"/>
          </a:xfrm>
          <a:prstGeom prst="wedgeRoundRectCallout">
            <a:avLst>
              <a:gd name="adj1" fmla="val 79863"/>
              <a:gd name="adj2" fmla="val 14600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700" dirty="0"/>
              <a:t>Click here to Edit </a:t>
            </a:r>
            <a:r>
              <a:rPr lang="en-IN" sz="1700" dirty="0" smtClean="0"/>
              <a:t>EMD</a:t>
            </a:r>
            <a:endParaRPr lang="en-IN" sz="1700" dirty="0"/>
          </a:p>
          <a:p>
            <a:r>
              <a:rPr lang="en-IN" sz="1700" dirty="0" smtClean="0"/>
              <a:t>details </a:t>
            </a:r>
            <a:r>
              <a:rPr lang="en-IN" sz="1700" dirty="0"/>
              <a:t>if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105400" y="5943600"/>
            <a:ext cx="3027218" cy="300182"/>
          </a:xfrm>
          <a:prstGeom prst="wedgeRoundRectCallout">
            <a:avLst>
              <a:gd name="adj1" fmla="val 51713"/>
              <a:gd name="adj2" fmla="val 10962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Next Button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343400" y="1785926"/>
            <a:ext cx="2269505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 Payment Summary</a:t>
            </a: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038600" y="5943600"/>
            <a:ext cx="2590800" cy="727363"/>
          </a:xfrm>
          <a:prstGeom prst="wedgeRoundRectCallout">
            <a:avLst>
              <a:gd name="adj1" fmla="val 29796"/>
              <a:gd name="adj2" fmla="val -7301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Submit Other Important Documents</a:t>
            </a:r>
            <a:endParaRPr lang="en-US" b="1" dirty="0"/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4887191" y="2425653"/>
            <a:ext cx="2320636" cy="727363"/>
          </a:xfrm>
          <a:prstGeom prst="wedgeRoundRectCallout">
            <a:avLst>
              <a:gd name="adj1" fmla="val 50095"/>
              <a:gd name="adj2" fmla="val 20507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dirty="0"/>
              <a:t>Edit the Fee and EMD</a:t>
            </a:r>
          </a:p>
          <a:p>
            <a:r>
              <a:rPr lang="en-IN" dirty="0"/>
              <a:t>details if required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79"/>
          <a:stretch/>
        </p:blipFill>
        <p:spPr bwMode="auto">
          <a:xfrm>
            <a:off x="1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544291" y="6309014"/>
            <a:ext cx="3163875" cy="523586"/>
          </a:xfrm>
          <a:prstGeom prst="wedgeRoundRectCallout">
            <a:avLst>
              <a:gd name="adj1" fmla="val 59243"/>
              <a:gd name="adj2" fmla="val -503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 smtClean="0"/>
              <a:t>Click  on ‘</a:t>
            </a:r>
            <a:r>
              <a:rPr lang="en-US" sz="1600" b="1" dirty="0" smtClean="0"/>
              <a:t>Submit Other Important Documents</a:t>
            </a:r>
            <a:r>
              <a:rPr lang="en-US" sz="1600" dirty="0" smtClean="0"/>
              <a:t>’</a:t>
            </a:r>
            <a:endParaRPr lang="en-US" sz="1600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57200" y="5638800"/>
            <a:ext cx="2971800" cy="932007"/>
          </a:xfrm>
          <a:prstGeom prst="wedgeRoundRectCallout">
            <a:avLst>
              <a:gd name="adj1" fmla="val 24744"/>
              <a:gd name="adj2" fmla="val -711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dirty="0"/>
              <a:t>List of </a:t>
            </a:r>
            <a:r>
              <a:rPr lang="en-IN" dirty="0" smtClean="0"/>
              <a:t>Other important Documents uploaded </a:t>
            </a:r>
            <a:r>
              <a:rPr lang="en-IN" dirty="0"/>
              <a:t>by </a:t>
            </a:r>
            <a:r>
              <a:rPr lang="en-IN" dirty="0" smtClean="0"/>
              <a:t>the bidder </a:t>
            </a:r>
            <a:r>
              <a:rPr lang="en-IN" dirty="0"/>
              <a:t>in Advance</a:t>
            </a: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152400" y="2362832"/>
            <a:ext cx="2362200" cy="932007"/>
          </a:xfrm>
          <a:prstGeom prst="wedgeRoundRectCallout">
            <a:avLst>
              <a:gd name="adj1" fmla="val 40677"/>
              <a:gd name="adj2" fmla="val 8794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dirty="0"/>
              <a:t>Required </a:t>
            </a:r>
            <a:r>
              <a:rPr lang="en-IN" dirty="0" smtClean="0"/>
              <a:t>Other Important Documents Document </a:t>
            </a:r>
            <a:r>
              <a:rPr lang="en-IN" dirty="0"/>
              <a:t>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400800" y="4419600"/>
            <a:ext cx="1877291" cy="762000"/>
          </a:xfrm>
          <a:prstGeom prst="wedgeRoundRectCallout">
            <a:avLst>
              <a:gd name="adj1" fmla="val -18567"/>
              <a:gd name="adj2" fmla="val -7909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/>
              <a:t>Click Encrypt &amp; Upload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990600" y="5105400"/>
            <a:ext cx="2029691" cy="1295400"/>
          </a:xfrm>
          <a:prstGeom prst="wedgeRoundRectCallout">
            <a:avLst>
              <a:gd name="adj1" fmla="val 74422"/>
              <a:gd name="adj2" fmla="val -100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/>
              <a:t>Click here to upload the BID Documents for the </a:t>
            </a:r>
            <a:r>
              <a:rPr lang="en-US" sz="1700" b="1" dirty="0"/>
              <a:t>First </a:t>
            </a:r>
            <a:r>
              <a:rPr lang="en-US" sz="1700" b="1" dirty="0" smtClean="0"/>
              <a:t>Cover/Packet</a:t>
            </a:r>
            <a:endParaRPr lang="en-US" sz="17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-508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477000" y="1828800"/>
            <a:ext cx="1877291" cy="1447800"/>
          </a:xfrm>
          <a:prstGeom prst="wedgeRoundRectCallout">
            <a:avLst>
              <a:gd name="adj1" fmla="val 46377"/>
              <a:gd name="adj2" fmla="val 7899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/>
              <a:t>Click Browse Icon </a:t>
            </a:r>
            <a:r>
              <a:rPr lang="en-US" dirty="0"/>
              <a:t>to upload Document from Local Machine One By 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1143000" y="3429000"/>
            <a:ext cx="2029691" cy="1190940"/>
          </a:xfrm>
          <a:prstGeom prst="wedgeRoundRectCallout">
            <a:avLst>
              <a:gd name="adj1" fmla="val 62613"/>
              <a:gd name="adj2" fmla="val 722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required </a:t>
            </a:r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document and click on Open Button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191000" y="5334000"/>
            <a:ext cx="1295400" cy="762000"/>
          </a:xfrm>
          <a:prstGeom prst="wedgeRoundRectCallout">
            <a:avLst>
              <a:gd name="adj1" fmla="val 24989"/>
              <a:gd name="adj2" fmla="val -917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Ok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1731818" y="4572000"/>
            <a:ext cx="2286000" cy="762000"/>
          </a:xfrm>
          <a:prstGeom prst="wedgeRoundRectCallout">
            <a:avLst>
              <a:gd name="adj1" fmla="val 64989"/>
              <a:gd name="adj2" fmla="val -917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Enter DSC Password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572000" y="4218709"/>
            <a:ext cx="2133600" cy="762000"/>
          </a:xfrm>
          <a:prstGeom prst="wedgeRoundRectCallout">
            <a:avLst>
              <a:gd name="adj1" fmla="val 104762"/>
              <a:gd name="adj2" fmla="val -4368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Upload all other documents specified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791200" y="5410200"/>
            <a:ext cx="1676400" cy="762000"/>
          </a:xfrm>
          <a:prstGeom prst="wedgeRoundRectCallout">
            <a:avLst>
              <a:gd name="adj1" fmla="val 62613"/>
              <a:gd name="adj2" fmla="val 722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Sign &amp; Upload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1976162" y="3928918"/>
            <a:ext cx="1536595" cy="643082"/>
          </a:xfrm>
          <a:prstGeom prst="wedgeRoundRectCallout">
            <a:avLst>
              <a:gd name="adj1" fmla="val 64523"/>
              <a:gd name="adj2" fmla="val -1281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Enter DSC Password</a:t>
            </a:r>
            <a:endParaRPr lang="en-US" sz="1700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114800" y="5181600"/>
            <a:ext cx="1536595" cy="643082"/>
          </a:xfrm>
          <a:prstGeom prst="wedgeRoundRectCallout">
            <a:avLst>
              <a:gd name="adj1" fmla="val 14933"/>
              <a:gd name="adj2" fmla="val -774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Ok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733800" y="3962400"/>
            <a:ext cx="1676400" cy="762000"/>
          </a:xfrm>
          <a:prstGeom prst="wedgeRoundRectCallout">
            <a:avLst>
              <a:gd name="adj1" fmla="val 7241"/>
              <a:gd name="adj2" fmla="val -8914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Ok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2057400" y="4280477"/>
            <a:ext cx="1524000" cy="1689100"/>
          </a:xfrm>
          <a:prstGeom prst="wedgeRoundRectCallout">
            <a:avLst>
              <a:gd name="adj1" fmla="val 72448"/>
              <a:gd name="adj2" fmla="val 532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Green </a:t>
            </a:r>
            <a:r>
              <a:rPr lang="en-US" sz="1700" dirty="0"/>
              <a:t>Tick indicates successful upload of </a:t>
            </a:r>
            <a:r>
              <a:rPr lang="en-US" sz="1700" dirty="0" smtClean="0"/>
              <a:t>Technical </a:t>
            </a:r>
            <a:r>
              <a:rPr lang="en-US" sz="1700" dirty="0"/>
              <a:t>bid documents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1447800" y="2695261"/>
            <a:ext cx="1676400" cy="762000"/>
          </a:xfrm>
          <a:prstGeom prst="wedgeRoundRectCallout">
            <a:avLst>
              <a:gd name="adj1" fmla="val 62613"/>
              <a:gd name="adj2" fmla="val 722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Confirmation message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5410200" y="5588577"/>
            <a:ext cx="2133600" cy="762000"/>
          </a:xfrm>
          <a:prstGeom prst="wedgeRoundRectCallout">
            <a:avLst>
              <a:gd name="adj1" fmla="val 7241"/>
              <a:gd name="adj2" fmla="val -8732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</a:t>
            </a:r>
            <a:r>
              <a:rPr lang="en-US" sz="1700" dirty="0"/>
              <a:t>here to upload documents for </a:t>
            </a:r>
            <a:r>
              <a:rPr lang="en-US" sz="1700" b="1" dirty="0"/>
              <a:t>F</a:t>
            </a:r>
            <a:r>
              <a:rPr lang="en-US" sz="1700" b="1" dirty="0" smtClean="0"/>
              <a:t>inance </a:t>
            </a:r>
            <a:r>
              <a:rPr lang="en-US" sz="1700" b="1" dirty="0"/>
              <a:t>cover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248400" y="2438400"/>
            <a:ext cx="1765195" cy="795482"/>
          </a:xfrm>
          <a:prstGeom prst="wedgeRoundRectCallout">
            <a:avLst>
              <a:gd name="adj1" fmla="val 57719"/>
              <a:gd name="adj2" fmla="val 11788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/>
              <a:t>Click </a:t>
            </a:r>
            <a:r>
              <a:rPr lang="en-US" sz="1700" dirty="0" smtClean="0"/>
              <a:t>the Browse Icon </a:t>
            </a:r>
            <a:r>
              <a:rPr lang="en-US" sz="1700" dirty="0"/>
              <a:t>to upload Document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858000" y="1676400"/>
            <a:ext cx="1981200" cy="1295400"/>
          </a:xfrm>
          <a:prstGeom prst="wedgeRoundRectCallout">
            <a:avLst>
              <a:gd name="adj1" fmla="val -128898"/>
              <a:gd name="adj2" fmla="val 242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Select </a:t>
            </a:r>
            <a:r>
              <a:rPr lang="en-US" sz="1700" b="1" dirty="0" smtClean="0"/>
              <a:t>BOQ </a:t>
            </a:r>
            <a:r>
              <a:rPr lang="en-US" sz="1700" dirty="0" smtClean="0"/>
              <a:t>with</a:t>
            </a:r>
            <a:r>
              <a:rPr lang="en-US" sz="1700" b="1" dirty="0" smtClean="0"/>
              <a:t> quoted rates</a:t>
            </a:r>
            <a:r>
              <a:rPr lang="en-US" sz="1700" dirty="0" smtClean="0"/>
              <a:t> from local computer and click on open</a:t>
            </a:r>
            <a:endParaRPr lang="en-US" sz="1700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43000" y="5648036"/>
            <a:ext cx="7391400" cy="762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500" b="1" dirty="0" smtClean="0">
                <a:solidFill>
                  <a:srgbClr val="FF0000"/>
                </a:solidFill>
              </a:rPr>
              <a:t>NOTE:-</a:t>
            </a:r>
          </a:p>
          <a:p>
            <a:pPr>
              <a:defRPr/>
            </a:pPr>
            <a:r>
              <a:rPr lang="en-US" sz="2400" b="1" dirty="0" smtClean="0"/>
              <a:t>While uploading a BOQ do not rename/change the name</a:t>
            </a:r>
            <a:endParaRPr lang="en-US" sz="2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52400"/>
            <a:ext cx="4191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239000" y="4191000"/>
            <a:ext cx="1536595" cy="1295400"/>
          </a:xfrm>
          <a:prstGeom prst="wedgeRoundRectCallout">
            <a:avLst>
              <a:gd name="adj1" fmla="val 12228"/>
              <a:gd name="adj2" fmla="val -6672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on  Browse </a:t>
            </a:r>
            <a:r>
              <a:rPr lang="en-US" sz="1700" dirty="0"/>
              <a:t>Icon to upload </a:t>
            </a:r>
            <a:r>
              <a:rPr lang="en-US" sz="1700" dirty="0" smtClean="0"/>
              <a:t>the other Document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467599" y="4876800"/>
            <a:ext cx="1536595" cy="795482"/>
          </a:xfrm>
          <a:prstGeom prst="wedgeRoundRectCallout">
            <a:avLst>
              <a:gd name="adj1" fmla="val 8622"/>
              <a:gd name="adj2" fmla="val 12311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Sign and Upload 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114800" y="4953000"/>
            <a:ext cx="1536595" cy="609600"/>
          </a:xfrm>
          <a:prstGeom prst="wedgeRoundRectCallout">
            <a:avLst>
              <a:gd name="adj1" fmla="val 14032"/>
              <a:gd name="adj2" fmla="val -6847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on Ok</a:t>
            </a:r>
            <a:endParaRPr lang="en-US" sz="1700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1752600" y="3581400"/>
            <a:ext cx="1536595" cy="795482"/>
          </a:xfrm>
          <a:prstGeom prst="wedgeRoundRectCallout">
            <a:avLst>
              <a:gd name="adj1" fmla="val 76245"/>
              <a:gd name="adj2" fmla="val 467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Enter DSC Password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-20782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2590800" y="2882900"/>
            <a:ext cx="3276600" cy="1066800"/>
          </a:xfrm>
          <a:prstGeom prst="wedgeRoundRectCallout">
            <a:avLst>
              <a:gd name="adj1" fmla="val -85256"/>
              <a:gd name="adj2" fmla="val -940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en-US" sz="1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Search </a:t>
            </a:r>
            <a:r>
              <a:rPr lang="en-US" sz="1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Active </a:t>
            </a:r>
            <a:r>
              <a:rPr lang="en-US" sz="1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Tenders</a:t>
            </a:r>
            <a:r>
              <a:rPr lang="en-US" sz="17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 for  selection &amp; moving of tenders to bid submission location (i.e.. My Tenders) </a:t>
            </a:r>
            <a:endParaRPr lang="en-IN" sz="17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209800" y="5943600"/>
            <a:ext cx="6172200" cy="63038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latin typeface="+mn-lt"/>
                <a:cs typeface="+mn-cs"/>
              </a:rPr>
              <a:t>Bidder </a:t>
            </a:r>
            <a:r>
              <a:rPr lang="en-US" sz="2400" b="1" dirty="0"/>
              <a:t>d</a:t>
            </a:r>
            <a:r>
              <a:rPr lang="en-US" sz="2400" b="1" dirty="0" smtClean="0">
                <a:latin typeface="+mn-lt"/>
                <a:cs typeface="+mn-cs"/>
              </a:rPr>
              <a:t>ashboard </a:t>
            </a:r>
            <a:r>
              <a:rPr lang="en-US" sz="2400" b="1" dirty="0">
                <a:latin typeface="+mn-lt"/>
                <a:cs typeface="+mn-cs"/>
              </a:rPr>
              <a:t>will appear.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962399" y="4267200"/>
            <a:ext cx="1536595" cy="795482"/>
          </a:xfrm>
          <a:prstGeom prst="wedgeRoundRectCallout">
            <a:avLst>
              <a:gd name="adj1" fmla="val -4903"/>
              <a:gd name="adj2" fmla="val -8588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Click Ok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7743371" y="3886200"/>
            <a:ext cx="1400629" cy="1905000"/>
          </a:xfrm>
          <a:prstGeom prst="wedgeRoundRectCallout">
            <a:avLst>
              <a:gd name="adj1" fmla="val -89960"/>
              <a:gd name="adj2" fmla="val 39074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here to  finish Bid Submission process. 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696691" y="3250623"/>
            <a:ext cx="1524000" cy="1689100"/>
          </a:xfrm>
          <a:prstGeom prst="wedgeRoundRectCallout">
            <a:avLst>
              <a:gd name="adj1" fmla="val 73357"/>
              <a:gd name="adj2" fmla="val 5043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700" dirty="0" smtClean="0"/>
              <a:t>Green </a:t>
            </a:r>
            <a:r>
              <a:rPr lang="en-US" sz="1700" dirty="0"/>
              <a:t>Tick indicates successful upload of Finance bid documents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13855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5257800" y="2209800"/>
            <a:ext cx="1676400" cy="762000"/>
          </a:xfrm>
          <a:prstGeom prst="wedgeRoundRectCallout">
            <a:avLst>
              <a:gd name="adj1" fmla="val -53916"/>
              <a:gd name="adj2" fmla="val 781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Confirmation message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2400" y="3505200"/>
            <a:ext cx="914400" cy="337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791200" y="5867400"/>
            <a:ext cx="3048000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Acknowledgement Details Page 1 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2667000" y="1690255"/>
            <a:ext cx="4876800" cy="457200"/>
          </a:xfrm>
          <a:prstGeom prst="wedgeRoundRectCallout">
            <a:avLst>
              <a:gd name="adj1" fmla="val -10688"/>
              <a:gd name="adj2" fmla="val 21615"/>
              <a:gd name="adj3" fmla="val 1666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NOTE:-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Please save Bid ID for future Reference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31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46"/>
          <a:stretch/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5029200"/>
            <a:ext cx="3048000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Acknowledgement Details Page 2 </a:t>
            </a:r>
          </a:p>
        </p:txBody>
      </p:sp>
    </p:spTree>
    <p:extLst>
      <p:ext uri="{BB962C8B-B14F-4D97-AF65-F5344CB8AC3E}">
        <p14:creationId xmlns:p14="http://schemas.microsoft.com/office/powerpoint/2010/main" val="36598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9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828800" y="5943600"/>
            <a:ext cx="3048000" cy="533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/>
              <a:t>Acknowledgement Details Page 3 </a:t>
            </a:r>
          </a:p>
        </p:txBody>
      </p:sp>
    </p:spTree>
    <p:extLst>
      <p:ext uri="{BB962C8B-B14F-4D97-AF65-F5344CB8AC3E}">
        <p14:creationId xmlns:p14="http://schemas.microsoft.com/office/powerpoint/2010/main" val="70661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305800" cy="1195388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/>
                </a:solidFill>
                <a:cs typeface="Arial" pitchFamily="34" charset="0"/>
              </a:rPr>
              <a:t>END OF </a:t>
            </a:r>
            <a:r>
              <a:rPr lang="en-US" sz="3200" b="1" dirty="0" smtClean="0">
                <a:cs typeface="Arial" pitchFamily="34" charset="0"/>
              </a:rPr>
              <a:t>BID SUBMISSION</a:t>
            </a:r>
            <a:endParaRPr lang="en-US" sz="3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47688" y="1700213"/>
            <a:ext cx="8139112" cy="4471987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dirty="0" smtClean="0"/>
              <a:t>Any </a:t>
            </a:r>
            <a:r>
              <a:rPr lang="en-US" sz="2800" b="1" dirty="0"/>
              <a:t>further queries can be clarified through… 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Mail – cppp-nic@nic.in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Phone – Toll Free 24 x 7 Help Desk 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	</a:t>
            </a:r>
            <a:r>
              <a:rPr lang="en-US" sz="2800" b="1" dirty="0" smtClean="0">
                <a:solidFill>
                  <a:schemeClr val="tx1"/>
                </a:solidFill>
              </a:rPr>
              <a:t>1800-3070-2232</a:t>
            </a: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T H A N K      Y O U </a:t>
            </a: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806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237288"/>
            <a:ext cx="457200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D4496E1-51ED-4F11-A2A9-4C4C0FAB4D7D}" type="slidenum">
              <a:rPr lang="en-US"/>
              <a:pPr eaLnBrk="1" hangingPunct="1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572000" y="1066800"/>
            <a:ext cx="3048000" cy="762000"/>
          </a:xfrm>
          <a:prstGeom prst="wedgeRoundRectCallout">
            <a:avLst>
              <a:gd name="adj1" fmla="val -18131"/>
              <a:gd name="adj2" fmla="val 12828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Specify Tender ID or any other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criteria (keyword)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search for tenders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086600" y="5562600"/>
            <a:ext cx="1821872" cy="762000"/>
          </a:xfrm>
          <a:prstGeom prst="wedgeRoundRectCallout">
            <a:avLst>
              <a:gd name="adj1" fmla="val 23694"/>
              <a:gd name="adj2" fmla="val -7716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Click on Submit Button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726</Words>
  <Application>Microsoft Office PowerPoint</Application>
  <PresentationFormat>On-screen Show (4:3)</PresentationFormat>
  <Paragraphs>129</Paragraphs>
  <Slides>75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STEP BY STEP  Guide 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 OF BID SUBMISSION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yogesh</dc:creator>
  <cp:lastModifiedBy>Praveen Rawat</cp:lastModifiedBy>
  <cp:revision>147</cp:revision>
  <dcterms:created xsi:type="dcterms:W3CDTF">2006-08-16T00:00:00Z</dcterms:created>
  <dcterms:modified xsi:type="dcterms:W3CDTF">2015-10-12T11:13:40Z</dcterms:modified>
</cp:coreProperties>
</file>